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0"/>
  </p:notesMasterIdLst>
  <p:handoutMasterIdLst>
    <p:handoutMasterId r:id="rId21"/>
  </p:handoutMasterIdLst>
  <p:sldIdLst>
    <p:sldId id="434" r:id="rId2"/>
    <p:sldId id="452" r:id="rId3"/>
    <p:sldId id="446" r:id="rId4"/>
    <p:sldId id="447" r:id="rId5"/>
    <p:sldId id="451" r:id="rId6"/>
    <p:sldId id="448" r:id="rId7"/>
    <p:sldId id="449" r:id="rId8"/>
    <p:sldId id="450" r:id="rId9"/>
    <p:sldId id="440" r:id="rId10"/>
    <p:sldId id="441" r:id="rId11"/>
    <p:sldId id="380" r:id="rId12"/>
    <p:sldId id="379" r:id="rId13"/>
    <p:sldId id="442" r:id="rId14"/>
    <p:sldId id="387" r:id="rId15"/>
    <p:sldId id="443" r:id="rId16"/>
    <p:sldId id="444" r:id="rId17"/>
    <p:sldId id="445" r:id="rId18"/>
    <p:sldId id="413" r:id="rId1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7" autoAdjust="0"/>
    <p:restoredTop sz="90280" autoAdjust="0"/>
  </p:normalViewPr>
  <p:slideViewPr>
    <p:cSldViewPr snapToGrid="0" showGuides="1">
      <p:cViewPr varScale="1">
        <p:scale>
          <a:sx n="118" d="100"/>
          <a:sy n="118" d="100"/>
        </p:scale>
        <p:origin x="1352" y="19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err="1">
                <a:cs typeface="Arial"/>
              </a:rPr>
              <a:t>Produkt</a:t>
            </a:r>
            <a:r>
              <a:rPr lang="en-US" dirty="0">
                <a:cs typeface="Arial"/>
              </a:rPr>
              <a:t>:</a:t>
            </a:r>
          </a:p>
          <a:p>
            <a:pPr marL="285750" indent="-285750">
              <a:buFont typeface="Arial" panose="020B0604020202020204" pitchFamily="34" charset="0"/>
              <a:buChar char="•"/>
            </a:pPr>
            <a:r>
              <a:rPr lang="en-US" dirty="0">
                <a:cs typeface="Arial"/>
              </a:rPr>
              <a:t>Top eCommerce solution</a:t>
            </a:r>
          </a:p>
          <a:p>
            <a:endParaRPr lang="en-US" dirty="0">
              <a:cs typeface="Arial"/>
            </a:endParaRPr>
          </a:p>
          <a:p>
            <a:r>
              <a:rPr lang="en-US" dirty="0" err="1">
                <a:cs typeface="Arial"/>
              </a:rPr>
              <a:t>Jesteśmy</a:t>
            </a:r>
            <a:r>
              <a:rPr lang="en-US" dirty="0">
                <a:cs typeface="Arial"/>
              </a:rPr>
              <a:t> </a:t>
            </a:r>
            <a:r>
              <a:rPr lang="en-US" dirty="0" err="1">
                <a:cs typeface="Arial"/>
              </a:rPr>
              <a:t>labsem</a:t>
            </a:r>
            <a:endParaRPr lang="en-US" dirty="0">
              <a:cs typeface="Arial"/>
            </a:endParaRPr>
          </a:p>
          <a:p>
            <a:pPr marL="285750" indent="-285750">
              <a:buFont typeface="Arial" panose="020B0604020202020204" pitchFamily="34" charset="0"/>
              <a:buChar char="•"/>
            </a:pPr>
            <a:r>
              <a:rPr lang="en-US" dirty="0">
                <a:cs typeface="Arial"/>
              </a:rPr>
              <a:t>350 </a:t>
            </a:r>
            <a:r>
              <a:rPr lang="en-US" dirty="0" err="1">
                <a:cs typeface="Arial"/>
              </a:rPr>
              <a:t>pracowników</a:t>
            </a:r>
            <a:r>
              <a:rPr lang="en-US" dirty="0">
                <a:cs typeface="Arial"/>
              </a:rPr>
              <a:t> - </a:t>
            </a:r>
            <a:r>
              <a:rPr lang="en-US" dirty="0" err="1">
                <a:cs typeface="Arial"/>
              </a:rPr>
              <a:t>biuro</a:t>
            </a:r>
            <a:r>
              <a:rPr lang="en-US" dirty="0">
                <a:cs typeface="Arial"/>
              </a:rPr>
              <a:t> </a:t>
            </a:r>
            <a:r>
              <a:rPr lang="en-US" dirty="0" err="1">
                <a:cs typeface="Arial"/>
              </a:rPr>
              <a:t>inżynierskie</a:t>
            </a:r>
            <a:r>
              <a:rPr lang="en-US" dirty="0">
                <a:cs typeface="Arial"/>
              </a:rPr>
              <a:t>, 80% to </a:t>
            </a:r>
            <a:r>
              <a:rPr lang="en-US" dirty="0" err="1">
                <a:cs typeface="Arial"/>
              </a:rPr>
              <a:t>programiści</a:t>
            </a:r>
            <a:endParaRPr lang="en-US" dirty="0">
              <a:cs typeface="Arial"/>
            </a:endParaRPr>
          </a:p>
          <a:p>
            <a:pPr marL="285750" indent="-285750">
              <a:buFont typeface="Arial" panose="020B0604020202020204" pitchFamily="34" charset="0"/>
              <a:buChar char="•"/>
            </a:pPr>
            <a:r>
              <a:rPr lang="en-US" dirty="0" err="1">
                <a:cs typeface="Arial"/>
              </a:rPr>
              <a:t>Najlepszy</a:t>
            </a:r>
            <a:r>
              <a:rPr lang="en-US" dirty="0">
                <a:cs typeface="Arial"/>
              </a:rPr>
              <a:t> </a:t>
            </a:r>
            <a:r>
              <a:rPr lang="en-US" dirty="0" err="1">
                <a:cs typeface="Arial"/>
              </a:rPr>
              <a:t>pracodawca</a:t>
            </a:r>
            <a:r>
              <a:rPr lang="en-US" dirty="0">
                <a:cs typeface="Arial"/>
              </a:rPr>
              <a:t> 2017</a:t>
            </a:r>
          </a:p>
          <a:p>
            <a:endParaRPr lang="en-US" dirty="0">
              <a:cs typeface="Arial"/>
            </a:endParaRPr>
          </a:p>
          <a:p>
            <a:r>
              <a:rPr lang="en-US" dirty="0" err="1">
                <a:cs typeface="Arial"/>
              </a:rPr>
              <a:t>Dobre</a:t>
            </a:r>
            <a:r>
              <a:rPr lang="en-US" dirty="0">
                <a:cs typeface="Arial"/>
              </a:rPr>
              <a:t> </a:t>
            </a:r>
            <a:r>
              <a:rPr lang="en-US" dirty="0" err="1">
                <a:cs typeface="Arial"/>
              </a:rPr>
              <a:t>strony</a:t>
            </a:r>
            <a:r>
              <a:rPr lang="en-US" dirty="0">
                <a:cs typeface="Arial"/>
              </a:rPr>
              <a:t>/</a:t>
            </a:r>
            <a:r>
              <a:rPr lang="en-US" dirty="0" err="1">
                <a:cs typeface="Arial"/>
              </a:rPr>
              <a:t>benefity</a:t>
            </a:r>
            <a:r>
              <a:rPr lang="en-US" dirty="0">
                <a:cs typeface="Arial"/>
              </a:rPr>
              <a:t>:</a:t>
            </a:r>
          </a:p>
          <a:p>
            <a:pPr marL="285750" indent="-285750">
              <a:buFont typeface="Arial" panose="020B0604020202020204" pitchFamily="34" charset="0"/>
              <a:buChar char="•"/>
            </a:pPr>
            <a:r>
              <a:rPr lang="en-US" dirty="0" err="1">
                <a:cs typeface="Arial"/>
              </a:rPr>
              <a:t>opieka</a:t>
            </a:r>
            <a:r>
              <a:rPr lang="en-US" dirty="0">
                <a:cs typeface="Arial"/>
              </a:rPr>
              <a:t> </a:t>
            </a:r>
            <a:r>
              <a:rPr lang="en-US" dirty="0" err="1">
                <a:cs typeface="Arial"/>
              </a:rPr>
              <a:t>zdrowotna</a:t>
            </a:r>
            <a:r>
              <a:rPr lang="en-US" dirty="0">
                <a:cs typeface="Arial"/>
              </a:rPr>
              <a:t> &amp; </a:t>
            </a:r>
            <a:r>
              <a:rPr lang="en-US" dirty="0" err="1">
                <a:cs typeface="Arial"/>
              </a:rPr>
              <a:t>ubezpiecznie</a:t>
            </a:r>
            <a:endParaRPr lang="en-US" dirty="0">
              <a:cs typeface="Arial"/>
            </a:endParaRPr>
          </a:p>
          <a:p>
            <a:pPr marL="285750" indent="-285750">
              <a:buFont typeface="Arial" panose="020B0604020202020204" pitchFamily="34" charset="0"/>
              <a:buChar char="•"/>
            </a:pPr>
            <a:r>
              <a:rPr lang="en-US" dirty="0" err="1">
                <a:cs typeface="Arial"/>
              </a:rPr>
              <a:t>sodexo</a:t>
            </a:r>
            <a:endParaRPr lang="en-US" dirty="0">
              <a:cs typeface="Arial"/>
            </a:endParaRPr>
          </a:p>
          <a:p>
            <a:pPr marL="285750" indent="-285750">
              <a:buFont typeface="Arial" panose="020B0604020202020204" pitchFamily="34" charset="0"/>
              <a:buChar char="•"/>
            </a:pPr>
            <a:r>
              <a:rPr lang="en-US" dirty="0" err="1">
                <a:cs typeface="Arial"/>
              </a:rPr>
              <a:t>multikafeteria</a:t>
            </a:r>
            <a:r>
              <a:rPr lang="en-US" dirty="0">
                <a:cs typeface="Arial"/>
              </a:rPr>
              <a:t> (</a:t>
            </a:r>
            <a:r>
              <a:rPr lang="en-US" dirty="0" err="1">
                <a:cs typeface="Arial"/>
              </a:rPr>
              <a:t>opcja</a:t>
            </a:r>
            <a:r>
              <a:rPr lang="en-US" dirty="0">
                <a:cs typeface="Arial"/>
              </a:rPr>
              <a:t> </a:t>
            </a:r>
            <a:r>
              <a:rPr lang="en-US" dirty="0" err="1">
                <a:cs typeface="Arial"/>
              </a:rPr>
              <a:t>multisporta</a:t>
            </a:r>
            <a:r>
              <a:rPr lang="en-US" dirty="0">
                <a:cs typeface="Arial"/>
              </a:rPr>
              <a:t>)</a:t>
            </a:r>
          </a:p>
          <a:p>
            <a:pPr marL="285750" indent="-285750">
              <a:buFont typeface="Arial" panose="020B0604020202020204" pitchFamily="34" charset="0"/>
              <a:buChar char="•"/>
            </a:pPr>
            <a:r>
              <a:rPr lang="en-US" dirty="0" err="1">
                <a:cs typeface="Arial"/>
              </a:rPr>
              <a:t>dofinansowanie</a:t>
            </a:r>
            <a:r>
              <a:rPr lang="en-US" dirty="0">
                <a:cs typeface="Arial"/>
              </a:rPr>
              <a:t> do </a:t>
            </a:r>
            <a:r>
              <a:rPr lang="en-US" dirty="0" err="1">
                <a:cs typeface="Arial"/>
              </a:rPr>
              <a:t>nauki</a:t>
            </a:r>
            <a:r>
              <a:rPr lang="en-US" dirty="0">
                <a:cs typeface="Arial"/>
              </a:rPr>
              <a:t> </a:t>
            </a:r>
            <a:r>
              <a:rPr lang="en-US" dirty="0" err="1">
                <a:cs typeface="Arial"/>
              </a:rPr>
              <a:t>języka</a:t>
            </a:r>
            <a:r>
              <a:rPr lang="en-US" dirty="0">
                <a:cs typeface="Arial"/>
              </a:rPr>
              <a:t> </a:t>
            </a:r>
            <a:r>
              <a:rPr lang="en-US" dirty="0" err="1">
                <a:cs typeface="Arial"/>
              </a:rPr>
              <a:t>angielskiego</a:t>
            </a:r>
            <a:r>
              <a:rPr lang="en-US" dirty="0">
                <a:cs typeface="Arial"/>
              </a:rPr>
              <a:t> </a:t>
            </a:r>
            <a:r>
              <a:rPr lang="en-US" dirty="0" err="1">
                <a:cs typeface="Arial"/>
              </a:rPr>
              <a:t>lub</a:t>
            </a:r>
            <a:r>
              <a:rPr lang="en-US" dirty="0">
                <a:cs typeface="Arial"/>
              </a:rPr>
              <a:t> </a:t>
            </a:r>
            <a:r>
              <a:rPr lang="en-US" dirty="0" err="1">
                <a:cs typeface="Arial"/>
              </a:rPr>
              <a:t>nauka</a:t>
            </a:r>
            <a:r>
              <a:rPr lang="en-US" dirty="0">
                <a:cs typeface="Arial"/>
              </a:rPr>
              <a:t> w </a:t>
            </a:r>
            <a:r>
              <a:rPr lang="en-US" dirty="0" err="1">
                <a:cs typeface="Arial"/>
              </a:rPr>
              <a:t>biurze</a:t>
            </a:r>
            <a:endParaRPr lang="en-US" dirty="0">
              <a:cs typeface="Arial"/>
            </a:endParaRPr>
          </a:p>
          <a:p>
            <a:pPr marL="285750" indent="-285750">
              <a:buFont typeface="Arial" panose="020B0604020202020204" pitchFamily="34" charset="0"/>
              <a:buChar char="•"/>
            </a:pPr>
            <a:r>
              <a:rPr lang="en-US" dirty="0" err="1">
                <a:cs typeface="Arial"/>
              </a:rPr>
              <a:t>imprezy</a:t>
            </a:r>
            <a:r>
              <a:rPr lang="en-US" dirty="0">
                <a:cs typeface="Arial"/>
              </a:rPr>
              <a:t> </a:t>
            </a:r>
            <a:r>
              <a:rPr lang="en-US" dirty="0" err="1">
                <a:cs typeface="Arial"/>
              </a:rPr>
              <a:t>integracyjne</a:t>
            </a:r>
            <a:r>
              <a:rPr lang="en-US" dirty="0">
                <a:cs typeface="Arial"/>
              </a:rPr>
              <a:t> (</a:t>
            </a:r>
            <a:r>
              <a:rPr lang="en-US" dirty="0" err="1">
                <a:cs typeface="Arial"/>
              </a:rPr>
              <a:t>ITkiada</a:t>
            </a:r>
            <a:r>
              <a:rPr lang="en-US" dirty="0">
                <a:cs typeface="Arial"/>
              </a:rPr>
              <a:t>, Xmas party)</a:t>
            </a:r>
          </a:p>
          <a:p>
            <a:pPr marL="285750" indent="-285750">
              <a:buFont typeface="Arial" panose="020B0604020202020204" pitchFamily="34" charset="0"/>
              <a:buChar char="•"/>
            </a:pPr>
            <a:r>
              <a:rPr lang="en-US" dirty="0" err="1">
                <a:cs typeface="Arial"/>
              </a:rPr>
              <a:t>dni</a:t>
            </a:r>
            <a:r>
              <a:rPr lang="en-US" dirty="0">
                <a:cs typeface="Arial"/>
              </a:rPr>
              <a:t> </a:t>
            </a:r>
            <a:r>
              <a:rPr lang="en-US" dirty="0" err="1">
                <a:cs typeface="Arial"/>
              </a:rPr>
              <a:t>przeznaczone</a:t>
            </a:r>
            <a:r>
              <a:rPr lang="en-US" dirty="0">
                <a:cs typeface="Arial"/>
              </a:rPr>
              <a:t> </a:t>
            </a:r>
            <a:r>
              <a:rPr lang="en-US" dirty="0" err="1">
                <a:cs typeface="Arial"/>
              </a:rPr>
              <a:t>na</a:t>
            </a:r>
            <a:r>
              <a:rPr lang="en-US" dirty="0">
                <a:cs typeface="Arial"/>
              </a:rPr>
              <a:t> </a:t>
            </a:r>
            <a:r>
              <a:rPr lang="en-US" dirty="0" err="1">
                <a:cs typeface="Arial"/>
              </a:rPr>
              <a:t>innowacje</a:t>
            </a:r>
            <a:r>
              <a:rPr lang="en-US" dirty="0">
                <a:cs typeface="Arial"/>
              </a:rPr>
              <a:t> (Technology Alchemist, d-shop!)</a:t>
            </a:r>
          </a:p>
          <a:p>
            <a:pPr marL="285750" indent="-285750">
              <a:buFont typeface="Arial" panose="020B0604020202020204" pitchFamily="34" charset="0"/>
              <a:buChar char="•"/>
            </a:pPr>
            <a:r>
              <a:rPr lang="en-US" dirty="0">
                <a:cs typeface="Arial"/>
              </a:rPr>
              <a:t>program </a:t>
            </a:r>
            <a:r>
              <a:rPr lang="en-US" dirty="0" err="1">
                <a:cs typeface="Arial"/>
              </a:rPr>
              <a:t>LeadUp</a:t>
            </a:r>
            <a:r>
              <a:rPr lang="en-US" dirty="0">
                <a:cs typeface="Arial"/>
              </a:rPr>
              <a:t>! - </a:t>
            </a:r>
            <a:r>
              <a:rPr lang="en-US" dirty="0" err="1">
                <a:cs typeface="Arial"/>
              </a:rPr>
              <a:t>rozwój</a:t>
            </a:r>
            <a:r>
              <a:rPr lang="en-US" dirty="0">
                <a:cs typeface="Arial"/>
              </a:rPr>
              <a:t> </a:t>
            </a:r>
            <a:r>
              <a:rPr lang="en-US" dirty="0" err="1">
                <a:cs typeface="Arial"/>
              </a:rPr>
              <a:t>umiejętności</a:t>
            </a:r>
            <a:r>
              <a:rPr lang="en-US" dirty="0">
                <a:cs typeface="Arial"/>
              </a:rPr>
              <a:t> </a:t>
            </a:r>
            <a:r>
              <a:rPr lang="en-US" dirty="0" err="1">
                <a:cs typeface="Arial"/>
              </a:rPr>
              <a:t>miękkich</a:t>
            </a:r>
            <a:r>
              <a:rPr lang="en-US" dirty="0">
                <a:cs typeface="Arial"/>
              </a:rPr>
              <a:t> </a:t>
            </a:r>
            <a:r>
              <a:rPr lang="en-US" dirty="0" err="1">
                <a:cs typeface="Arial"/>
              </a:rPr>
              <a:t>i</a:t>
            </a:r>
            <a:r>
              <a:rPr lang="en-US" dirty="0">
                <a:cs typeface="Arial"/>
              </a:rPr>
              <a:t> </a:t>
            </a:r>
            <a:r>
              <a:rPr lang="en-US" dirty="0" err="1">
                <a:cs typeface="Arial"/>
              </a:rPr>
              <a:t>managerskich</a:t>
            </a:r>
            <a:endParaRPr lang="en-US" dirty="0">
              <a:cs typeface="Arial"/>
            </a:endParaRPr>
          </a:p>
          <a:p>
            <a:pPr marL="285750" indent="-285750">
              <a:buFont typeface="Arial" panose="020B0604020202020204" pitchFamily="34" charset="0"/>
              <a:buChar char="•"/>
            </a:pPr>
            <a:r>
              <a:rPr lang="en-US" dirty="0" err="1">
                <a:cs typeface="Arial"/>
              </a:rPr>
              <a:t>możliwoiść</a:t>
            </a:r>
            <a:r>
              <a:rPr lang="en-US" dirty="0">
                <a:cs typeface="Arial"/>
              </a:rPr>
              <a:t> </a:t>
            </a:r>
            <a:r>
              <a:rPr lang="en-US" dirty="0" err="1">
                <a:cs typeface="Arial"/>
              </a:rPr>
              <a:t>wyjazdów</a:t>
            </a:r>
            <a:r>
              <a:rPr lang="en-US" dirty="0">
                <a:cs typeface="Arial"/>
              </a:rPr>
              <a:t> </a:t>
            </a:r>
            <a:r>
              <a:rPr lang="en-US" dirty="0" err="1">
                <a:cs typeface="Arial"/>
              </a:rPr>
              <a:t>na</a:t>
            </a:r>
            <a:r>
              <a:rPr lang="en-US" dirty="0">
                <a:cs typeface="Arial"/>
              </a:rPr>
              <a:t> </a:t>
            </a:r>
            <a:r>
              <a:rPr lang="en-US" dirty="0" err="1">
                <a:cs typeface="Arial"/>
              </a:rPr>
              <a:t>szkolenia</a:t>
            </a:r>
            <a:r>
              <a:rPr lang="en-US" dirty="0">
                <a:cs typeface="Arial"/>
              </a:rPr>
              <a:t> </a:t>
            </a:r>
            <a:r>
              <a:rPr lang="en-US" dirty="0" err="1">
                <a:cs typeface="Arial"/>
              </a:rPr>
              <a:t>i</a:t>
            </a:r>
            <a:r>
              <a:rPr lang="en-US" dirty="0">
                <a:cs typeface="Arial"/>
              </a:rPr>
              <a:t> </a:t>
            </a:r>
            <a:r>
              <a:rPr lang="en-US" dirty="0" err="1">
                <a:cs typeface="Arial"/>
              </a:rPr>
              <a:t>konferencje</a:t>
            </a:r>
            <a:endParaRPr lang="en-US" dirty="0">
              <a:cs typeface="Arial"/>
            </a:endParaRPr>
          </a:p>
          <a:p>
            <a:pPr marL="285750" indent="-285750">
              <a:buFont typeface="Arial" panose="020B0604020202020204" pitchFamily="34" charset="0"/>
              <a:buChar char="•"/>
            </a:pPr>
            <a:r>
              <a:rPr lang="en-US" dirty="0" err="1">
                <a:cs typeface="Arial"/>
              </a:rPr>
              <a:t>dzielenie</a:t>
            </a:r>
            <a:r>
              <a:rPr lang="en-US" dirty="0">
                <a:cs typeface="Arial"/>
              </a:rPr>
              <a:t> </a:t>
            </a:r>
            <a:r>
              <a:rPr lang="en-US" dirty="0" err="1">
                <a:cs typeface="Arial"/>
              </a:rPr>
              <a:t>się</a:t>
            </a:r>
            <a:r>
              <a:rPr lang="en-US" dirty="0">
                <a:cs typeface="Arial"/>
              </a:rPr>
              <a:t> </a:t>
            </a:r>
            <a:r>
              <a:rPr lang="en-US" dirty="0" err="1">
                <a:cs typeface="Arial"/>
              </a:rPr>
              <a:t>wiedzą</a:t>
            </a:r>
            <a:r>
              <a:rPr lang="en-US" dirty="0">
                <a:cs typeface="Arial"/>
              </a:rPr>
              <a:t> (giveback, </a:t>
            </a:r>
            <a:r>
              <a:rPr lang="en-US" dirty="0" err="1">
                <a:cs typeface="Arial"/>
              </a:rPr>
              <a:t>devX</a:t>
            </a:r>
            <a:r>
              <a:rPr lang="en-US" dirty="0">
                <a:cs typeface="Arial"/>
              </a:rPr>
              <a:t>, lunch talks)</a:t>
            </a:r>
          </a:p>
          <a:p>
            <a:pPr marL="285750" indent="-285750">
              <a:buFont typeface="Arial" panose="020B0604020202020204" pitchFamily="34" charset="0"/>
              <a:buChar char="•"/>
            </a:pPr>
            <a:r>
              <a:rPr lang="en-US" dirty="0" err="1">
                <a:cs typeface="Arial"/>
              </a:rPr>
              <a:t>świetna</a:t>
            </a:r>
            <a:r>
              <a:rPr lang="en-US" dirty="0">
                <a:cs typeface="Arial"/>
              </a:rPr>
              <a:t> </a:t>
            </a:r>
            <a:r>
              <a:rPr lang="en-US" dirty="0" err="1">
                <a:cs typeface="Arial"/>
              </a:rPr>
              <a:t>przestrzeń</a:t>
            </a:r>
            <a:r>
              <a:rPr lang="en-US" dirty="0">
                <a:cs typeface="Arial"/>
              </a:rPr>
              <a:t> </a:t>
            </a:r>
            <a:r>
              <a:rPr lang="en-US" dirty="0" err="1">
                <a:cs typeface="Arial"/>
              </a:rPr>
              <a:t>biurowa</a:t>
            </a:r>
            <a:endParaRPr lang="en-US" dirty="0">
              <a:cs typeface="Arial"/>
            </a:endParaRPr>
          </a:p>
          <a:p>
            <a:pPr marL="285750" indent="-285750">
              <a:buFont typeface="Arial" panose="020B0604020202020204" pitchFamily="34" charset="0"/>
              <a:buChar char="•"/>
            </a:pPr>
            <a:r>
              <a:rPr lang="en-US" dirty="0" err="1">
                <a:cs typeface="Arial"/>
              </a:rPr>
              <a:t>hybris</a:t>
            </a:r>
            <a:r>
              <a:rPr lang="en-US" dirty="0">
                <a:cs typeface="Arial"/>
              </a:rPr>
              <a:t> spirit</a:t>
            </a:r>
          </a:p>
          <a:p>
            <a:endParaRPr lang="en-US" dirty="0">
              <a:cs typeface="Arial"/>
            </a:endParaRPr>
          </a:p>
          <a:p>
            <a:r>
              <a:rPr lang="en-US" dirty="0" err="1">
                <a:cs typeface="Arial"/>
              </a:rPr>
              <a:t>Aktywności</a:t>
            </a:r>
            <a:r>
              <a:rPr lang="en-US" dirty="0">
                <a:cs typeface="Arial"/>
              </a:rPr>
              <a:t>/</a:t>
            </a:r>
            <a:r>
              <a:rPr lang="en-US" dirty="0" err="1">
                <a:cs typeface="Arial"/>
              </a:rPr>
              <a:t>Organizujemy</a:t>
            </a:r>
            <a:r>
              <a:rPr lang="en-US" dirty="0">
                <a:cs typeface="Arial"/>
              </a:rPr>
              <a:t>:</a:t>
            </a:r>
          </a:p>
          <a:p>
            <a:pPr marL="285750" indent="-285750">
              <a:buFont typeface="Arial" panose="020B0604020202020204" pitchFamily="34" charset="0"/>
              <a:buChar char="•"/>
            </a:pPr>
            <a:r>
              <a:rPr lang="en-US" dirty="0">
                <a:cs typeface="Arial"/>
              </a:rPr>
              <a:t>Hack Your career</a:t>
            </a:r>
          </a:p>
          <a:p>
            <a:pPr marL="285750" indent="-285750">
              <a:buFont typeface="Arial" panose="020B0604020202020204" pitchFamily="34" charset="0"/>
              <a:buChar char="•"/>
            </a:pPr>
            <a:r>
              <a:rPr lang="en-US" dirty="0">
                <a:cs typeface="Arial"/>
              </a:rPr>
              <a:t>Software </a:t>
            </a:r>
            <a:r>
              <a:rPr lang="en-US" dirty="0" err="1">
                <a:cs typeface="Arial"/>
              </a:rPr>
              <a:t>Barcamp</a:t>
            </a:r>
            <a:endParaRPr lang="en-US" dirty="0">
              <a:cs typeface="Arial"/>
            </a:endParaRPr>
          </a:p>
          <a:p>
            <a:pPr marL="285750" indent="-285750">
              <a:buFont typeface="Arial" panose="020B0604020202020204" pitchFamily="34" charset="0"/>
              <a:buChar char="•"/>
            </a:pPr>
            <a:r>
              <a:rPr lang="en-US" dirty="0">
                <a:cs typeface="Arial"/>
              </a:rPr>
              <a:t>Hacking Gliwice</a:t>
            </a:r>
          </a:p>
          <a:p>
            <a:pPr marL="285750" indent="-285750">
              <a:buFont typeface="Arial" panose="020B0604020202020204" pitchFamily="34" charset="0"/>
              <a:buChar char="•"/>
            </a:pPr>
            <a:r>
              <a:rPr lang="en-US" dirty="0" err="1">
                <a:cs typeface="Arial"/>
              </a:rPr>
              <a:t>Pomoc</a:t>
            </a:r>
            <a:r>
              <a:rPr lang="en-US" dirty="0">
                <a:cs typeface="Arial"/>
              </a:rPr>
              <a:t> w </a:t>
            </a:r>
            <a:r>
              <a:rPr lang="en-US" dirty="0" err="1">
                <a:cs typeface="Arial"/>
              </a:rPr>
              <a:t>uzyskaniu</a:t>
            </a:r>
            <a:r>
              <a:rPr lang="en-US" dirty="0">
                <a:cs typeface="Arial"/>
              </a:rPr>
              <a:t> </a:t>
            </a:r>
            <a:r>
              <a:rPr lang="en-US" dirty="0" err="1">
                <a:cs typeface="Arial"/>
              </a:rPr>
              <a:t>tytułu</a:t>
            </a:r>
            <a:r>
              <a:rPr lang="en-US" dirty="0">
                <a:cs typeface="Arial"/>
              </a:rPr>
              <a:t> </a:t>
            </a:r>
            <a:r>
              <a:rPr lang="en-US" dirty="0" err="1">
                <a:cs typeface="Arial"/>
              </a:rPr>
              <a:t>doktora</a:t>
            </a:r>
            <a:endParaRPr lang="en-US" dirty="0">
              <a:cs typeface="Arial"/>
            </a:endParaRPr>
          </a:p>
          <a:p>
            <a:pPr marL="285750" indent="-285750">
              <a:buFont typeface="Arial" panose="020B0604020202020204" pitchFamily="34" charset="0"/>
              <a:buChar char="•"/>
            </a:pPr>
            <a:r>
              <a:rPr lang="en-US" dirty="0">
                <a:cs typeface="Arial"/>
              </a:rPr>
              <a:t>Communities: SM, DevOps, ...</a:t>
            </a:r>
          </a:p>
          <a:p>
            <a:pPr marL="285750" indent="-285750">
              <a:buFont typeface="Arial" panose="020B0604020202020204" pitchFamily="34" charset="0"/>
              <a:buChar char="•"/>
            </a:pPr>
            <a:r>
              <a:rPr lang="en-US" dirty="0" err="1">
                <a:cs typeface="Arial"/>
              </a:rPr>
              <a:t>Kalos</a:t>
            </a:r>
            <a:r>
              <a:rPr lang="en-US" dirty="0">
                <a:cs typeface="Arial"/>
              </a:rPr>
              <a:t> </a:t>
            </a:r>
            <a:r>
              <a:rPr lang="en-US" dirty="0" err="1">
                <a:cs typeface="Arial"/>
              </a:rPr>
              <a:t>Kagatos</a:t>
            </a:r>
            <a:endParaRPr lang="en-US" dirty="0">
              <a:cs typeface="Arial"/>
            </a:endParaRPr>
          </a:p>
          <a:p>
            <a:endParaRPr lang="en-US" dirty="0">
              <a:cs typeface="Arial"/>
            </a:endParaRPr>
          </a:p>
          <a:p>
            <a:r>
              <a:rPr lang="en-US" dirty="0" err="1">
                <a:cs typeface="Arial"/>
              </a:rPr>
              <a:t>Nowe</a:t>
            </a:r>
            <a:r>
              <a:rPr lang="en-US" dirty="0">
                <a:cs typeface="Arial"/>
              </a:rPr>
              <a:t> </a:t>
            </a:r>
            <a:r>
              <a:rPr lang="en-US" dirty="0" err="1">
                <a:cs typeface="Arial"/>
              </a:rPr>
              <a:t>Technologie</a:t>
            </a:r>
            <a:r>
              <a:rPr lang="en-US" dirty="0">
                <a:cs typeface="Arial"/>
              </a:rPr>
              <a:t>:</a:t>
            </a:r>
          </a:p>
          <a:p>
            <a:pPr marL="285750" indent="-285750">
              <a:buFont typeface="Arial" panose="020B0604020202020204" pitchFamily="34" charset="0"/>
              <a:buChar char="•"/>
            </a:pPr>
            <a:r>
              <a:rPr lang="en-US" dirty="0">
                <a:cs typeface="Arial"/>
              </a:rPr>
              <a:t>java</a:t>
            </a:r>
          </a:p>
          <a:p>
            <a:pPr marL="285750" indent="-285750">
              <a:buFont typeface="Arial" panose="020B0604020202020204" pitchFamily="34" charset="0"/>
              <a:buChar char="•"/>
            </a:pPr>
            <a:r>
              <a:rPr lang="en-US" dirty="0">
                <a:cs typeface="Arial"/>
              </a:rPr>
              <a:t>go</a:t>
            </a:r>
          </a:p>
          <a:p>
            <a:pPr marL="285750" indent="-285750">
              <a:buFont typeface="Arial" panose="020B0604020202020204" pitchFamily="34" charset="0"/>
              <a:buChar char="•"/>
            </a:pPr>
            <a:r>
              <a:rPr lang="en-US" dirty="0">
                <a:cs typeface="Arial"/>
              </a:rPr>
              <a:t>cloud</a:t>
            </a:r>
          </a:p>
          <a:p>
            <a:pPr marL="285750" indent="-285750">
              <a:buFont typeface="Arial" panose="020B0604020202020204" pitchFamily="34" charset="0"/>
              <a:buChar char="•"/>
            </a:pPr>
            <a:r>
              <a:rPr lang="en-US" dirty="0">
                <a:cs typeface="Arial"/>
              </a:rPr>
              <a:t>azure</a:t>
            </a:r>
          </a:p>
          <a:p>
            <a:pPr marL="285750" indent="-285750">
              <a:buFont typeface="Arial" panose="020B0604020202020204" pitchFamily="34" charset="0"/>
              <a:buChar char="•"/>
            </a:pPr>
            <a:r>
              <a:rPr lang="en-US" dirty="0">
                <a:cs typeface="Arial"/>
              </a:rPr>
              <a:t>docker</a:t>
            </a:r>
          </a:p>
          <a:p>
            <a:pPr marL="285750" indent="-285750">
              <a:buFont typeface="Arial" panose="020B0604020202020204" pitchFamily="34" charset="0"/>
              <a:buChar char="•"/>
            </a:pPr>
            <a:r>
              <a:rPr lang="en-US" dirty="0" err="1">
                <a:cs typeface="Arial"/>
              </a:rPr>
              <a:t>kubernetes</a:t>
            </a:r>
            <a:endParaRPr lang="en-US" dirty="0">
              <a:cs typeface="Arial"/>
            </a:endParaRPr>
          </a:p>
          <a:p>
            <a:endParaRPr lang="en-US" dirty="0" err="1">
              <a:cs typeface="Arial"/>
            </a:endParaRPr>
          </a:p>
        </p:txBody>
      </p:sp>
      <p:sp>
        <p:nvSpPr>
          <p:cNvPr id="4" name="Slide Number Placeholder 3"/>
          <p:cNvSpPr>
            <a:spLocks noGrp="1"/>
          </p:cNvSpPr>
          <p:nvPr>
            <p:ph type="sldNum" sz="quarter" idx="10"/>
          </p:nvPr>
        </p:nvSpPr>
        <p:spPr/>
        <p:txBody>
          <a:bodyPr/>
          <a:lstStyle/>
          <a:p>
            <a:fld id="{A347CEAA-D318-4FEA-8471-B1D3D29536CF}" type="slidenum">
              <a:rPr lang="en-US" smtClean="0"/>
              <a:t>2</a:t>
            </a:fld>
            <a:endParaRPr lang="en-US"/>
          </a:p>
        </p:txBody>
      </p:sp>
    </p:spTree>
    <p:extLst>
      <p:ext uri="{BB962C8B-B14F-4D97-AF65-F5344CB8AC3E}">
        <p14:creationId xmlns:p14="http://schemas.microsoft.com/office/powerpoint/2010/main" val="3030879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Poprzednio</a:t>
            </a:r>
            <a:r>
              <a:rPr lang="en-US" dirty="0"/>
              <a:t> </a:t>
            </a:r>
            <a:r>
              <a:rPr lang="en-US" dirty="0" err="1"/>
              <a:t>budowaliśmy</a:t>
            </a:r>
            <a:r>
              <a:rPr lang="en-US" dirty="0"/>
              <a:t> </a:t>
            </a:r>
            <a:r>
              <a:rPr lang="en-US" dirty="0" err="1"/>
              <a:t>kontenery</a:t>
            </a:r>
            <a:r>
              <a:rPr lang="en-US" dirty="0"/>
              <a:t>, </a:t>
            </a:r>
            <a:r>
              <a:rPr lang="en-US" dirty="0" err="1"/>
              <a:t>teraz</a:t>
            </a:r>
            <a:r>
              <a:rPr lang="en-US" dirty="0"/>
              <a:t> </a:t>
            </a:r>
            <a:r>
              <a:rPr lang="en-US" dirty="0" err="1"/>
              <a:t>koncentrujemy</a:t>
            </a:r>
            <a:r>
              <a:rPr lang="en-US" dirty="0"/>
              <a:t> </a:t>
            </a:r>
            <a:r>
              <a:rPr lang="en-US" dirty="0" err="1"/>
              <a:t>się</a:t>
            </a:r>
            <a:r>
              <a:rPr lang="en-US" dirty="0"/>
              <a:t> </a:t>
            </a:r>
            <a:r>
              <a:rPr lang="en-US" dirty="0" err="1"/>
              <a:t>na</a:t>
            </a:r>
            <a:r>
              <a:rPr lang="en-US" dirty="0"/>
              <a:t> </a:t>
            </a:r>
            <a:r>
              <a:rPr lang="en-US" dirty="0" err="1"/>
              <a:t>kolejnym</a:t>
            </a:r>
            <a:r>
              <a:rPr lang="en-US" dirty="0"/>
              <a:t> </a:t>
            </a:r>
            <a:r>
              <a:rPr lang="en-US" dirty="0" err="1"/>
              <a:t>etapie</a:t>
            </a:r>
            <a:r>
              <a:rPr lang="en-US" dirty="0"/>
              <a:t>. </a:t>
            </a:r>
            <a:r>
              <a:rPr lang="en-US" dirty="0" err="1"/>
              <a:t>Zakładamy</a:t>
            </a:r>
            <a:r>
              <a:rPr lang="en-US" dirty="0"/>
              <a:t> </a:t>
            </a:r>
            <a:r>
              <a:rPr lang="en-US" dirty="0" err="1"/>
              <a:t>że</a:t>
            </a:r>
            <a:r>
              <a:rPr lang="en-US" dirty="0"/>
              <a:t> </a:t>
            </a:r>
            <a:r>
              <a:rPr lang="en-US" dirty="0" err="1"/>
              <a:t>aplikacja</a:t>
            </a:r>
            <a:r>
              <a:rPr lang="en-US" dirty="0"/>
              <a:t> jest </a:t>
            </a:r>
            <a:r>
              <a:rPr lang="en-US" dirty="0" err="1"/>
              <a:t>już</a:t>
            </a:r>
            <a:r>
              <a:rPr lang="en-US" dirty="0"/>
              <a:t> </a:t>
            </a:r>
            <a:r>
              <a:rPr lang="en-US" dirty="0" err="1"/>
              <a:t>zbudowana</a:t>
            </a:r>
            <a:r>
              <a:rPr lang="en-US" dirty="0"/>
              <a:t> – w </a:t>
            </a:r>
            <a:r>
              <a:rPr lang="en-US" dirty="0" err="1"/>
              <a:t>formie</a:t>
            </a:r>
            <a:r>
              <a:rPr lang="en-US" dirty="0"/>
              <a:t> </a:t>
            </a:r>
            <a:r>
              <a:rPr lang="en-US" dirty="0" err="1"/>
              <a:t>dockerowego</a:t>
            </a:r>
            <a:r>
              <a:rPr lang="en-US" dirty="0"/>
              <a:t> </a:t>
            </a:r>
            <a:r>
              <a:rPr lang="en-US" dirty="0" err="1"/>
              <a:t>kontenera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46013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en-US" dirty="0" err="1"/>
              <a:t>Krótki</a:t>
            </a:r>
            <a:r>
              <a:rPr lang="en-US" dirty="0"/>
              <a:t> </a:t>
            </a:r>
            <a:r>
              <a:rPr lang="en-US" dirty="0" err="1"/>
              <a:t>rys</a:t>
            </a:r>
            <a:r>
              <a:rPr lang="en-US" dirty="0"/>
              <a:t> </a:t>
            </a:r>
            <a:r>
              <a:rPr lang="en-US" dirty="0" err="1"/>
              <a:t>historyczny</a:t>
            </a:r>
            <a:r>
              <a:rPr lang="en-US" dirty="0"/>
              <a:t>, </a:t>
            </a:r>
            <a:r>
              <a:rPr lang="en-US" dirty="0" err="1"/>
              <a:t>dlaczego</a:t>
            </a:r>
            <a:r>
              <a:rPr lang="en-US" dirty="0"/>
              <a:t> </a:t>
            </a:r>
            <a:r>
              <a:rPr lang="en-US" dirty="0" err="1"/>
              <a:t>wogóle</a:t>
            </a:r>
            <a:r>
              <a:rPr lang="en-US" dirty="0"/>
              <a:t> </a:t>
            </a:r>
            <a:r>
              <a:rPr lang="en-US" dirty="0" err="1"/>
              <a:t>wybieramy</a:t>
            </a:r>
            <a:r>
              <a:rPr lang="en-US" dirty="0"/>
              <a:t> k8s I </a:t>
            </a:r>
            <a:r>
              <a:rPr lang="en-US" dirty="0" err="1"/>
              <a:t>kontenery</a:t>
            </a:r>
            <a:endParaRPr lang="en-US" dirty="0"/>
          </a:p>
          <a:p>
            <a:r>
              <a:rPr lang="en-US" dirty="0"/>
              <a:t>Smarter deployments - </a:t>
            </a:r>
            <a:r>
              <a:rPr lang="en-US" dirty="0" err="1"/>
              <a:t>jak</a:t>
            </a:r>
            <a:r>
              <a:rPr lang="en-US" dirty="0"/>
              <a:t> </a:t>
            </a:r>
            <a:r>
              <a:rPr lang="en-US" dirty="0" err="1"/>
              <a:t>zarządzać</a:t>
            </a:r>
            <a:r>
              <a:rPr lang="en-US" dirty="0"/>
              <a:t> </a:t>
            </a:r>
            <a:r>
              <a:rPr lang="en-US" dirty="0" err="1"/>
              <a:t>deploymentowmi</a:t>
            </a:r>
            <a:endParaRPr lang="en-US" dirty="0"/>
          </a:p>
          <a:p>
            <a:r>
              <a:rPr lang="en-US" dirty="0" err="1"/>
              <a:t>Autoscalling</a:t>
            </a:r>
            <a:r>
              <a:rPr lang="en-US" dirty="0"/>
              <a:t> – </a:t>
            </a:r>
            <a:r>
              <a:rPr lang="en-US" dirty="0" err="1"/>
              <a:t>jeśli</a:t>
            </a:r>
            <a:r>
              <a:rPr lang="en-US" dirty="0"/>
              <a:t> </a:t>
            </a:r>
            <a:r>
              <a:rPr lang="en-US" dirty="0" err="1"/>
              <a:t>możemy</a:t>
            </a:r>
            <a:r>
              <a:rPr lang="en-US" dirty="0"/>
              <a:t> </a:t>
            </a:r>
            <a:r>
              <a:rPr lang="en-US" dirty="0" err="1"/>
              <a:t>łatwo</a:t>
            </a:r>
            <a:r>
              <a:rPr lang="en-US" dirty="0"/>
              <a:t> </a:t>
            </a:r>
            <a:r>
              <a:rPr lang="en-US" dirty="0" err="1"/>
              <a:t>zarządzać</a:t>
            </a:r>
            <a:r>
              <a:rPr lang="en-US" dirty="0"/>
              <a:t> to </a:t>
            </a:r>
            <a:r>
              <a:rPr lang="en-US" dirty="0" err="1"/>
              <a:t>możemy</a:t>
            </a:r>
            <a:r>
              <a:rPr lang="en-US" dirty="0"/>
              <a:t> </a:t>
            </a:r>
            <a:r>
              <a:rPr lang="en-US" dirty="0" err="1"/>
              <a:t>pomyśleć</a:t>
            </a:r>
            <a:r>
              <a:rPr lang="en-US" dirty="0"/>
              <a:t> o </a:t>
            </a:r>
            <a:r>
              <a:rPr lang="en-US" dirty="0" err="1"/>
              <a:t>ciekawych</a:t>
            </a:r>
            <a:r>
              <a:rPr lang="en-US" dirty="0"/>
              <a:t> </a:t>
            </a:r>
            <a:r>
              <a:rPr lang="en-US" dirty="0" err="1"/>
              <a:t>żeczach</a:t>
            </a:r>
            <a:r>
              <a:rPr lang="en-US" dirty="0"/>
              <a:t> </a:t>
            </a:r>
            <a:r>
              <a:rPr lang="en-US" dirty="0" err="1"/>
              <a:t>taki</a:t>
            </a:r>
            <a:r>
              <a:rPr lang="en-US" dirty="0"/>
              <a:t> </a:t>
            </a:r>
            <a:r>
              <a:rPr lang="en-US" dirty="0" err="1"/>
              <a:t>jak</a:t>
            </a:r>
            <a:r>
              <a:rPr lang="en-US" dirty="0"/>
              <a:t> </a:t>
            </a:r>
            <a:r>
              <a:rPr lang="en-US" dirty="0" err="1"/>
              <a:t>skalowanie</a:t>
            </a:r>
            <a:endParaRPr lang="en-US" dirty="0"/>
          </a:p>
          <a:p>
            <a:r>
              <a:rPr lang="en-US" dirty="0"/>
              <a:t>I </a:t>
            </a:r>
            <a:r>
              <a:rPr lang="en-US" dirty="0" err="1"/>
              <a:t>bardzo</a:t>
            </a:r>
            <a:r>
              <a:rPr lang="en-US" dirty="0"/>
              <a:t> </a:t>
            </a:r>
            <a:r>
              <a:rPr lang="en-US" dirty="0" err="1"/>
              <a:t>fajny</a:t>
            </a:r>
            <a:r>
              <a:rPr lang="en-US" dirty="0"/>
              <a:t> </a:t>
            </a:r>
            <a:r>
              <a:rPr lang="en-US" dirty="0" err="1"/>
              <a:t>temat</a:t>
            </a:r>
            <a:r>
              <a:rPr lang="en-US" dirty="0"/>
              <a:t> </a:t>
            </a:r>
            <a:r>
              <a:rPr lang="en-US" dirty="0" err="1"/>
              <a:t>na</a:t>
            </a:r>
            <a:r>
              <a:rPr lang="en-US" dirty="0"/>
              <a:t> </a:t>
            </a:r>
            <a:r>
              <a:rPr lang="en-US" dirty="0" err="1"/>
              <a:t>sam</a:t>
            </a:r>
            <a:r>
              <a:rPr lang="en-US" dirty="0"/>
              <a:t> </a:t>
            </a:r>
            <a:r>
              <a:rPr lang="en-US" dirty="0" err="1"/>
              <a:t>koniec</a:t>
            </a:r>
            <a:r>
              <a:rPr lang="en-US" dirty="0"/>
              <a:t> – helm – manager </a:t>
            </a:r>
            <a:r>
              <a:rPr lang="en-US" dirty="0" err="1"/>
              <a:t>pakietów</a:t>
            </a:r>
            <a:r>
              <a:rPr lang="en-US" dirty="0"/>
              <a:t> do k8s</a:t>
            </a:r>
          </a:p>
          <a:p>
            <a:endParaRPr lang="en-US" dirty="0"/>
          </a:p>
        </p:txBody>
      </p:sp>
    </p:spTree>
    <p:extLst>
      <p:ext uri="{BB962C8B-B14F-4D97-AF65-F5344CB8AC3E}">
        <p14:creationId xmlns:p14="http://schemas.microsoft.com/office/powerpoint/2010/main" val="244215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t>
            </a:r>
            <a:r>
              <a:rPr lang="en-US" dirty="0" err="1"/>
              <a:t>vm</a:t>
            </a:r>
            <a:r>
              <a:rPr lang="en-US" dirty="0"/>
              <a:t> image with packer, create different formats for different providers, use vagrant to spin up the environment</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78725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24258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hyperlink" Target="http://helm-repository.yrd.rot.hybri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288001" y="2706317"/>
            <a:ext cx="6531088" cy="997196"/>
          </a:xfrm>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extLst>
              <a:ext uri="{28A0092B-C50C-407E-A947-70E740481C1C}">
                <a14:useLocalDpi xmlns:a14="http://schemas.microsoft.com/office/drawing/2010/main"/>
              </a:ext>
            </a:extLst>
          </a:blip>
          <a:srcRect/>
          <a:stretch>
            <a:fillRect/>
          </a:stretch>
        </p:blipFill>
        <p:spPr bwMode="invGray"/>
      </p:pic>
      <p:sp>
        <p:nvSpPr>
          <p:cNvPr id="3" name="Podtytuł 2">
            <a:extLst>
              <a:ext uri="{FF2B5EF4-FFF2-40B4-BE49-F238E27FC236}">
                <a16:creationId xmlns:a16="http://schemas.microsoft.com/office/drawing/2014/main" id="{DFB30214-7BDA-324A-AE65-3C225272CD8D}"/>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786748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r>
              <a:rPr lang="pl-PL" dirty="0">
                <a:hlinkClick r:id="rId3"/>
              </a:rPr>
              <a:t>https://github.com/kubernetes-helm/monocular/tree/master/deployment/monocular</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4"/>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pic>
        <p:nvPicPr>
          <p:cNvPr id="3" name="Obraz 2">
            <a:extLst>
              <a:ext uri="{FF2B5EF4-FFF2-40B4-BE49-F238E27FC236}">
                <a16:creationId xmlns:a16="http://schemas.microsoft.com/office/drawing/2014/main" id="{5B909DCF-8482-E64E-9D91-CD70C49C1BCF}"/>
              </a:ext>
            </a:extLst>
          </p:cNvPr>
          <p:cNvPicPr>
            <a:picLocks noChangeAspect="1"/>
          </p:cNvPicPr>
          <p:nvPr/>
        </p:nvPicPr>
        <p:blipFill>
          <a:blip r:embed="rId5"/>
          <a:stretch>
            <a:fillRect/>
          </a:stretch>
        </p:blipFill>
        <p:spPr>
          <a:xfrm>
            <a:off x="1587" y="0"/>
            <a:ext cx="12192000" cy="6858000"/>
          </a:xfrm>
          <a:prstGeom prst="rect">
            <a:avLst/>
          </a:prstGeom>
        </p:spPr>
      </p:pic>
    </p:spTree>
    <p:extLst>
      <p:ext uri="{BB962C8B-B14F-4D97-AF65-F5344CB8AC3E}">
        <p14:creationId xmlns:p14="http://schemas.microsoft.com/office/powerpoint/2010/main" val="4063406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r>
              <a:rPr lang="pl-PL" dirty="0" err="1"/>
              <a:t>Github</a:t>
            </a:r>
            <a:r>
              <a:rPr lang="pl-PL" dirty="0"/>
              <a:t>:</a:t>
            </a:r>
          </a:p>
        </p:txBody>
      </p:sp>
      <p:pic>
        <p:nvPicPr>
          <p:cNvPr id="8" name="Obraz 7">
            <a:extLst>
              <a:ext uri="{FF2B5EF4-FFF2-40B4-BE49-F238E27FC236}">
                <a16:creationId xmlns:a16="http://schemas.microsoft.com/office/drawing/2014/main" id="{5AC3C334-AA3A-B848-9EBB-1A9E17576CD6}"/>
              </a:ext>
            </a:extLst>
          </p:cNvPr>
          <p:cNvPicPr>
            <a:picLocks noChangeAspect="1"/>
          </p:cNvPicPr>
          <p:nvPr/>
        </p:nvPicPr>
        <p:blipFill>
          <a:blip r:embed="rId2"/>
          <a:stretch>
            <a:fillRect/>
          </a:stretch>
        </p:blipFill>
        <p:spPr>
          <a:xfrm>
            <a:off x="504000" y="3258383"/>
            <a:ext cx="3240686" cy="32406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 21" descr="y2013_onethird_circle_arrow.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4767" y="3530618"/>
            <a:ext cx="3132225" cy="2019646"/>
          </a:xfrm>
          <a:prstGeom prst="rect">
            <a:avLst/>
          </a:prstGeom>
          <a:solidFill>
            <a:schemeClr val="bg1"/>
          </a:solidFill>
        </p:spPr>
      </p:pic>
      <p:pic>
        <p:nvPicPr>
          <p:cNvPr id="23" name="Bild 22" descr="y2013_onethird_circle_arrow.pn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4649" y="2414769"/>
            <a:ext cx="3132224" cy="2019646"/>
          </a:xfrm>
          <a:prstGeom prst="rect">
            <a:avLst/>
          </a:prstGeom>
          <a:solidFill>
            <a:schemeClr val="bg1"/>
          </a:solidFill>
        </p:spPr>
      </p:pic>
      <p:pic>
        <p:nvPicPr>
          <p:cNvPr id="24" name="Bild 23" descr="y2013_onethird_circle_arrow.png"/>
          <p:cNvPicPr>
            <a:picLocks noChangeAspect="1"/>
          </p:cNvPicPr>
          <p:nvPr/>
        </p:nvPicPr>
        <p:blipFill>
          <a:blip r:embed="rId3">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5864" y="1550706"/>
            <a:ext cx="3132224" cy="2019646"/>
          </a:xfrm>
          <a:prstGeom prst="rect">
            <a:avLst/>
          </a:prstGeom>
          <a:solidFill>
            <a:schemeClr val="bg1"/>
          </a:solidFill>
        </p:spPr>
      </p:pic>
      <p:sp>
        <p:nvSpPr>
          <p:cNvPr id="28" name="Rectangle 1"/>
          <p:cNvSpPr txBox="1">
            <a:spLocks noChangeArrowheads="1"/>
          </p:cNvSpPr>
          <p:nvPr/>
        </p:nvSpPr>
        <p:spPr bwMode="auto">
          <a:xfrm>
            <a:off x="693310" y="1483268"/>
            <a:ext cx="2874389" cy="65755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3200" b="1" dirty="0">
                <a:solidFill>
                  <a:srgbClr val="FFC000"/>
                </a:solidFill>
                <a:latin typeface="Calibri" panose="020F0502020204030204" pitchFamily="34" charset="0"/>
                <a:ea typeface="ヒラギノ角ゴ ProN W6"/>
                <a:cs typeface="Calibri" panose="020F0502020204030204" pitchFamily="34" charset="0"/>
              </a:rPr>
              <a:t>Top ecommerce</a:t>
            </a:r>
            <a:endParaRPr lang="en-US" sz="32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29" name="Rectangle 1"/>
          <p:cNvSpPr txBox="1">
            <a:spLocks noChangeArrowheads="1"/>
          </p:cNvSpPr>
          <p:nvPr/>
        </p:nvSpPr>
        <p:spPr bwMode="auto">
          <a:xfrm>
            <a:off x="8197272" y="3212682"/>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C000"/>
                </a:solidFill>
                <a:latin typeface="Calibri" panose="020F0502020204030204" pitchFamily="34" charset="0"/>
                <a:ea typeface="ヒラギノ角ゴ ProN W6"/>
                <a:cs typeface="Calibri" panose="020F0502020204030204" pitchFamily="34" charset="0"/>
              </a:rPr>
              <a:t>Najlepszy</a:t>
            </a:r>
            <a:r>
              <a:rPr lang="en-US" sz="2800" b="1" dirty="0">
                <a:solidFill>
                  <a:srgbClr val="FFC000"/>
                </a:solidFill>
                <a:latin typeface="Calibri" panose="020F0502020204030204" pitchFamily="34" charset="0"/>
                <a:ea typeface="ヒラギノ角ゴ ProN W6"/>
                <a:cs typeface="Calibri" panose="020F0502020204030204" pitchFamily="34" charset="0"/>
              </a:rPr>
              <a:t> </a:t>
            </a:r>
            <a:r>
              <a:rPr lang="en-US" sz="2800" b="1" dirty="0" err="1">
                <a:solidFill>
                  <a:srgbClr val="FFC000"/>
                </a:solidFill>
                <a:latin typeface="Calibri" panose="020F0502020204030204" pitchFamily="34" charset="0"/>
                <a:ea typeface="ヒラギノ角ゴ ProN W6"/>
                <a:cs typeface="Calibri" panose="020F0502020204030204" pitchFamily="34" charset="0"/>
              </a:rPr>
              <a:t>Pracodawca</a:t>
            </a:r>
            <a:r>
              <a:rPr lang="en-US" sz="2800" b="1" dirty="0">
                <a:solidFill>
                  <a:srgbClr val="FFC000"/>
                </a:solidFill>
                <a:latin typeface="Calibri" panose="020F0502020204030204" pitchFamily="34" charset="0"/>
                <a:ea typeface="ヒラギノ角ゴ ProN W6"/>
                <a:cs typeface="Calibri" panose="020F0502020204030204" pitchFamily="34" charset="0"/>
              </a:rPr>
              <a:t> </a:t>
            </a: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2017 w </a:t>
            </a:r>
            <a:r>
              <a:rPr lang="en-US" sz="2800" b="1" dirty="0" err="1">
                <a:solidFill>
                  <a:srgbClr val="FFFFFF"/>
                </a:solidFill>
                <a:latin typeface="Calibri" panose="020F0502020204030204" pitchFamily="34" charset="0"/>
                <a:ea typeface="ヒラギノ角ゴ ProN W6"/>
                <a:cs typeface="Calibri" panose="020F0502020204030204" pitchFamily="34" charset="0"/>
              </a:rPr>
              <a:t>rankingu</a:t>
            </a:r>
            <a:r>
              <a:rPr lang="en-US" sz="2800" b="1" dirty="0">
                <a:solidFill>
                  <a:srgbClr val="FFFFFF"/>
                </a:solidFill>
                <a:latin typeface="Calibri" panose="020F0502020204030204" pitchFamily="34" charset="0"/>
                <a:ea typeface="ヒラギノ角ゴ ProN W6"/>
                <a:cs typeface="Calibri" panose="020F0502020204030204" pitchFamily="34" charset="0"/>
              </a:rPr>
              <a:t> AON</a:t>
            </a:r>
          </a:p>
        </p:txBody>
      </p:sp>
      <p:pic>
        <p:nvPicPr>
          <p:cNvPr id="11" name="Picture 26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5716" y="2412227"/>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2" name="Rectangle 1"/>
          <p:cNvSpPr txBox="1">
            <a:spLocks noChangeArrowheads="1"/>
          </p:cNvSpPr>
          <p:nvPr/>
        </p:nvSpPr>
        <p:spPr bwMode="auto">
          <a:xfrm>
            <a:off x="7460774" y="4976862"/>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FFFF"/>
                </a:solidFill>
                <a:latin typeface="Calibri" panose="020F0502020204030204" pitchFamily="34" charset="0"/>
                <a:ea typeface="ヒラギノ角ゴ ProN W6"/>
                <a:cs typeface="Calibri" panose="020F0502020204030204" pitchFamily="34" charset="0"/>
              </a:rPr>
              <a:t>Jedno</a:t>
            </a:r>
            <a:r>
              <a:rPr lang="en-US" sz="2800" b="1" dirty="0">
                <a:solidFill>
                  <a:srgbClr val="FFFFFF"/>
                </a:solidFill>
                <a:latin typeface="Calibri" panose="020F0502020204030204" pitchFamily="34" charset="0"/>
                <a:ea typeface="ヒラギノ角ゴ ProN W6"/>
                <a:cs typeface="Calibri" panose="020F0502020204030204" pitchFamily="34" charset="0"/>
              </a:rPr>
              <a:t> z 20 </a:t>
            </a:r>
            <a:r>
              <a:rPr lang="en-US" sz="2800" b="1" dirty="0" err="1">
                <a:solidFill>
                  <a:srgbClr val="FFFFFF"/>
                </a:solidFill>
                <a:latin typeface="Calibri" panose="020F0502020204030204" pitchFamily="34" charset="0"/>
                <a:ea typeface="ヒラギノ角ゴ ProN W6"/>
                <a:cs typeface="Calibri" panose="020F0502020204030204" pitchFamily="34" charset="0"/>
              </a:rPr>
              <a:t>centrów</a:t>
            </a:r>
            <a:endParaRPr lang="en-US" sz="2800" b="1" dirty="0">
              <a:solidFill>
                <a:srgbClr val="FFFFFF"/>
              </a:solidFill>
              <a:latin typeface="Calibri" panose="020F0502020204030204" pitchFamily="34" charset="0"/>
              <a:ea typeface="ヒラギノ角ゴ ProN W6"/>
              <a:cs typeface="Calibri" panose="020F0502020204030204" pitchFamily="34" charset="0"/>
            </a:endParaRP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 </a:t>
            </a:r>
            <a:r>
              <a:rPr lang="en-US" sz="2800" b="1" dirty="0">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14" name="Rectangle 1">
            <a:extLst>
              <a:ext uri="{FF2B5EF4-FFF2-40B4-BE49-F238E27FC236}">
                <a16:creationId xmlns:a16="http://schemas.microsoft.com/office/drawing/2014/main" id="{C24926D6-BE8A-CB41-A083-80BC1C7560E3}"/>
              </a:ext>
            </a:extLst>
          </p:cNvPr>
          <p:cNvSpPr txBox="1">
            <a:spLocks noChangeArrowheads="1"/>
          </p:cNvSpPr>
          <p:nvPr/>
        </p:nvSpPr>
        <p:spPr bwMode="auto">
          <a:xfrm>
            <a:off x="8197272" y="2089959"/>
            <a:ext cx="3137399" cy="81849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800" b="1" dirty="0">
                <a:solidFill>
                  <a:srgbClr val="FFC000"/>
                </a:solidFill>
                <a:latin typeface="Calibri" panose="020F0502020204030204" pitchFamily="34" charset="0"/>
                <a:ea typeface="ヒラギノ角ゴ ProN W6"/>
                <a:cs typeface="Calibri" panose="020F0502020204030204" pitchFamily="34" charset="0"/>
              </a:rPr>
              <a:t>&gt; 350 </a:t>
            </a:r>
            <a:r>
              <a:rPr lang="en-US" sz="2800" b="1" dirty="0" err="1">
                <a:solidFill>
                  <a:srgbClr val="FFFFFF"/>
                </a:solidFill>
                <a:latin typeface="Calibri" panose="020F0502020204030204" pitchFamily="34" charset="0"/>
                <a:ea typeface="ヒラギノ角ゴ ProN W6"/>
                <a:cs typeface="Calibri" panose="020F0502020204030204" pitchFamily="34" charset="0"/>
              </a:rPr>
              <a:t>pracowników</a:t>
            </a:r>
            <a:r>
              <a:rPr lang="en-US" sz="2800" b="1" dirty="0">
                <a:solidFill>
                  <a:srgbClr val="FFFFFF"/>
                </a:solidFill>
                <a:latin typeface="Calibri" panose="020F0502020204030204" pitchFamily="34" charset="0"/>
                <a:ea typeface="ヒラギノ角ゴ ProN W6"/>
                <a:cs typeface="Calibri" panose="020F0502020204030204" pitchFamily="34" charset="0"/>
              </a:rPr>
              <a:t> </a:t>
            </a:r>
          </a:p>
        </p:txBody>
      </p:sp>
      <p:sp>
        <p:nvSpPr>
          <p:cNvPr id="16" name="Rectangle 1">
            <a:extLst>
              <a:ext uri="{FF2B5EF4-FFF2-40B4-BE49-F238E27FC236}">
                <a16:creationId xmlns:a16="http://schemas.microsoft.com/office/drawing/2014/main" id="{8A0B4567-984A-764C-9D76-F7B361B2391D}"/>
              </a:ext>
            </a:extLst>
          </p:cNvPr>
          <p:cNvSpPr txBox="1">
            <a:spLocks noChangeArrowheads="1"/>
          </p:cNvSpPr>
          <p:nvPr/>
        </p:nvSpPr>
        <p:spPr bwMode="auto">
          <a:xfrm>
            <a:off x="467071" y="2904250"/>
            <a:ext cx="3137399" cy="80937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a:solidFill>
                  <a:srgbClr val="FFC000"/>
                </a:solidFill>
                <a:latin typeface="Calibri" panose="020F0502020204030204" pitchFamily="34" charset="0"/>
                <a:ea typeface="ヒラギノ角ゴ ProN W6"/>
                <a:cs typeface="Calibri" panose="020F0502020204030204" pitchFamily="34" charset="0"/>
              </a:rPr>
              <a:t>Development: </a:t>
            </a:r>
            <a:r>
              <a:rPr lang="en-US" sz="2400" b="1" dirty="0">
                <a:solidFill>
                  <a:schemeClr val="bg1"/>
                </a:solidFill>
                <a:latin typeface="Calibri" panose="020F0502020204030204" pitchFamily="34" charset="0"/>
                <a:ea typeface="ヒラギノ角ゴ ProN W6"/>
                <a:cs typeface="Calibri" panose="020F0502020204030204" pitchFamily="34" charset="0"/>
              </a:rPr>
              <a:t>Go, Java, Cloud Native solutions</a:t>
            </a: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pic>
        <p:nvPicPr>
          <p:cNvPr id="19" name="Bild 3" descr="SAP_Hybris_white_transparent.png">
            <a:extLst>
              <a:ext uri="{FF2B5EF4-FFF2-40B4-BE49-F238E27FC236}">
                <a16:creationId xmlns:a16="http://schemas.microsoft.com/office/drawing/2014/main" id="{DBCF972A-77C1-BA4E-BDBD-9C15544BC1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745" y="560833"/>
            <a:ext cx="3577246" cy="894312"/>
          </a:xfrm>
          <a:prstGeom prst="rect">
            <a:avLst/>
          </a:prstGeom>
        </p:spPr>
      </p:pic>
      <p:sp>
        <p:nvSpPr>
          <p:cNvPr id="13" name="Rectangle 1">
            <a:extLst>
              <a:ext uri="{FF2B5EF4-FFF2-40B4-BE49-F238E27FC236}">
                <a16:creationId xmlns:a16="http://schemas.microsoft.com/office/drawing/2014/main" id="{C8A0F829-CFA4-4E48-90ED-58C43EF3B434}"/>
              </a:ext>
            </a:extLst>
          </p:cNvPr>
          <p:cNvSpPr txBox="1">
            <a:spLocks noChangeArrowheads="1"/>
          </p:cNvSpPr>
          <p:nvPr/>
        </p:nvSpPr>
        <p:spPr bwMode="auto">
          <a:xfrm>
            <a:off x="2172042" y="5329742"/>
            <a:ext cx="1904708" cy="63063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Benefity</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15" name="Rectangle 1">
            <a:extLst>
              <a:ext uri="{FF2B5EF4-FFF2-40B4-BE49-F238E27FC236}">
                <a16:creationId xmlns:a16="http://schemas.microsoft.com/office/drawing/2014/main" id="{774AA3BD-A804-4CBE-9D8B-C8585CDC5B9F}"/>
              </a:ext>
            </a:extLst>
          </p:cNvPr>
          <p:cNvSpPr txBox="1">
            <a:spLocks noChangeArrowheads="1"/>
          </p:cNvSpPr>
          <p:nvPr/>
        </p:nvSpPr>
        <p:spPr bwMode="auto">
          <a:xfrm>
            <a:off x="934640" y="4348122"/>
            <a:ext cx="2384610" cy="6306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Nasze</a:t>
            </a:r>
            <a:r>
              <a:rPr lang="en-US" sz="2400" b="1" dirty="0">
                <a:solidFill>
                  <a:srgbClr val="FFC000"/>
                </a:solidFill>
                <a:latin typeface="Calibri" panose="020F0502020204030204" pitchFamily="34" charset="0"/>
                <a:ea typeface="ヒラギノ角ゴ ProN W6"/>
                <a:cs typeface="Calibri" panose="020F0502020204030204" pitchFamily="34" charset="0"/>
              </a:rPr>
              <a:t> </a:t>
            </a:r>
            <a:r>
              <a:rPr lang="en-US" sz="2400" b="1" dirty="0" err="1">
                <a:solidFill>
                  <a:srgbClr val="FFC000"/>
                </a:solidFill>
                <a:latin typeface="Calibri" panose="020F0502020204030204" pitchFamily="34" charset="0"/>
                <a:ea typeface="ヒラギノ角ゴ ProN W6"/>
                <a:cs typeface="Calibri" panose="020F0502020204030204" pitchFamily="34" charset="0"/>
              </a:rPr>
              <a:t>aktywności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Tree>
    <p:extLst>
      <p:ext uri="{BB962C8B-B14F-4D97-AF65-F5344CB8AC3E}">
        <p14:creationId xmlns:p14="http://schemas.microsoft.com/office/powerpoint/2010/main" val="2201449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2" grpId="0"/>
      <p:bldP spid="14" grpId="0"/>
      <p:bldP spid="16"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738664"/>
          </a:xfrm>
        </p:spPr>
        <p:txBody>
          <a:bodyPr/>
          <a:lstStyle/>
          <a:p>
            <a:br>
              <a:rPr lang="en-US" dirty="0"/>
            </a:br>
            <a:endParaRPr lang="en-US" dirty="0"/>
          </a:p>
        </p:txBody>
      </p:sp>
      <p:sp>
        <p:nvSpPr>
          <p:cNvPr id="2" name="TextBox 1">
            <a:extLst>
              <a:ext uri="{FF2B5EF4-FFF2-40B4-BE49-F238E27FC236}">
                <a16:creationId xmlns:a16="http://schemas.microsoft.com/office/drawing/2014/main" id="{835E1CC6-3732-B047-A4D0-FF0AC727CFD9}"/>
              </a:ext>
            </a:extLst>
          </p:cNvPr>
          <p:cNvSpPr txBox="1"/>
          <p:nvPr/>
        </p:nvSpPr>
        <p:spPr>
          <a:xfrm>
            <a:off x="2934068" y="1452109"/>
            <a:ext cx="6424836"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err="1"/>
              <a:t>Devops</a:t>
            </a:r>
            <a:r>
              <a:rPr lang="en-US" sz="1800" dirty="0"/>
              <a:t> Community Chapter 1 – building docker containers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dirty="0" err="1"/>
              <a:t>Devops</a:t>
            </a:r>
            <a:r>
              <a:rPr lang="en-US" sz="1800" dirty="0"/>
              <a:t> Community Chapter 2 – provisioning and orchestration</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66331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lstStyle/>
          <a:p>
            <a:r>
              <a:rPr lang="en-US" dirty="0"/>
              <a:t>Evolution of deployment mechanisms</a:t>
            </a:r>
          </a:p>
          <a:p>
            <a:pPr lvl="1"/>
            <a:r>
              <a:rPr lang="en-US" dirty="0"/>
              <a:t>From servers to containers</a:t>
            </a:r>
          </a:p>
          <a:p>
            <a:pPr lvl="1"/>
            <a:r>
              <a:rPr lang="en-US" dirty="0"/>
              <a:t>From containers, where?</a:t>
            </a:r>
          </a:p>
          <a:p>
            <a:r>
              <a:rPr lang="en-US" dirty="0"/>
              <a:t>Kubernetes automatization</a:t>
            </a:r>
          </a:p>
          <a:p>
            <a:pPr lvl="1"/>
            <a:r>
              <a:rPr lang="en-US" dirty="0"/>
              <a:t>Smarter deployments</a:t>
            </a:r>
          </a:p>
          <a:p>
            <a:pPr lvl="1"/>
            <a:r>
              <a:rPr lang="en-US" dirty="0"/>
              <a:t>Autoscaling</a:t>
            </a:r>
          </a:p>
          <a:p>
            <a:r>
              <a:rPr lang="en-US" dirty="0"/>
              <a:t>Helm – deploying simple</a:t>
            </a:r>
          </a:p>
          <a:p>
            <a:pPr lvl="1"/>
            <a:r>
              <a:rPr lang="en-US" dirty="0"/>
              <a:t>How to automate the automat?</a:t>
            </a:r>
          </a:p>
        </p:txBody>
      </p:sp>
      <p:sp>
        <p:nvSpPr>
          <p:cNvPr id="2" name="Agenda"/>
          <p:cNvSpPr>
            <a:spLocks noGrp="1"/>
          </p:cNvSpPr>
          <p:nvPr>
            <p:ph type="title"/>
          </p:nvPr>
        </p:nvSpPr>
        <p:spPr/>
        <p:txBody>
          <a:bodyPr/>
          <a:lstStyle/>
          <a:p>
            <a:r>
              <a:rPr lang="en-US" dirty="0">
                <a:solidFill>
                  <a:schemeClr val="accent1"/>
                </a:solidFill>
              </a:rPr>
              <a:t>Agenda</a:t>
            </a:r>
          </a:p>
        </p:txBody>
      </p:sp>
    </p:spTree>
    <p:extLst>
      <p:ext uri="{BB962C8B-B14F-4D97-AF65-F5344CB8AC3E}">
        <p14:creationId xmlns:p14="http://schemas.microsoft.com/office/powerpoint/2010/main" val="1635258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2694-2CA5-CC49-BDB1-176E41589495}"/>
              </a:ext>
            </a:extLst>
          </p:cNvPr>
          <p:cNvSpPr>
            <a:spLocks noGrp="1"/>
          </p:cNvSpPr>
          <p:nvPr>
            <p:ph type="title"/>
          </p:nvPr>
        </p:nvSpPr>
        <p:spPr/>
        <p:txBody>
          <a:bodyPr/>
          <a:lstStyle/>
          <a:p>
            <a:r>
              <a:rPr lang="en-US" dirty="0"/>
              <a:t>In VM world</a:t>
            </a:r>
          </a:p>
        </p:txBody>
      </p:sp>
      <p:pic>
        <p:nvPicPr>
          <p:cNvPr id="3" name="Picture 2">
            <a:extLst>
              <a:ext uri="{FF2B5EF4-FFF2-40B4-BE49-F238E27FC236}">
                <a16:creationId xmlns:a16="http://schemas.microsoft.com/office/drawing/2014/main" id="{E4380D8D-1FBF-B446-BA5A-95A6E0E68594}"/>
              </a:ext>
            </a:extLst>
          </p:cNvPr>
          <p:cNvPicPr>
            <a:picLocks noChangeAspect="1"/>
          </p:cNvPicPr>
          <p:nvPr/>
        </p:nvPicPr>
        <p:blipFill>
          <a:blip r:embed="rId3"/>
          <a:stretch>
            <a:fillRect/>
          </a:stretch>
        </p:blipFill>
        <p:spPr>
          <a:xfrm>
            <a:off x="2683741" y="2593734"/>
            <a:ext cx="2463800" cy="825500"/>
          </a:xfrm>
          <a:prstGeom prst="rect">
            <a:avLst/>
          </a:prstGeom>
        </p:spPr>
      </p:pic>
      <p:pic>
        <p:nvPicPr>
          <p:cNvPr id="5" name="Picture 4">
            <a:extLst>
              <a:ext uri="{FF2B5EF4-FFF2-40B4-BE49-F238E27FC236}">
                <a16:creationId xmlns:a16="http://schemas.microsoft.com/office/drawing/2014/main" id="{EB88BE86-96CF-874F-BCDF-3411E7FE185F}"/>
              </a:ext>
            </a:extLst>
          </p:cNvPr>
          <p:cNvPicPr>
            <a:picLocks noChangeAspect="1"/>
          </p:cNvPicPr>
          <p:nvPr/>
        </p:nvPicPr>
        <p:blipFill>
          <a:blip r:embed="rId4"/>
          <a:stretch>
            <a:fillRect/>
          </a:stretch>
        </p:blipFill>
        <p:spPr>
          <a:xfrm>
            <a:off x="6766560" y="2593734"/>
            <a:ext cx="3068109" cy="842708"/>
          </a:xfrm>
          <a:prstGeom prst="rect">
            <a:avLst/>
          </a:prstGeom>
        </p:spPr>
      </p:pic>
      <p:sp>
        <p:nvSpPr>
          <p:cNvPr id="7" name="Plus 6">
            <a:extLst>
              <a:ext uri="{FF2B5EF4-FFF2-40B4-BE49-F238E27FC236}">
                <a16:creationId xmlns:a16="http://schemas.microsoft.com/office/drawing/2014/main" id="{FDC89AEA-7850-814B-91E1-97EEF02399C2}"/>
              </a:ext>
            </a:extLst>
          </p:cNvPr>
          <p:cNvSpPr/>
          <p:nvPr/>
        </p:nvSpPr>
        <p:spPr bwMode="gray">
          <a:xfrm>
            <a:off x="5511625" y="2516897"/>
            <a:ext cx="1002687" cy="996381"/>
          </a:xfrm>
          <a:prstGeom prst="mathPlus">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1437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31462B-5EDC-BA46-819C-DFF4E6274700}"/>
              </a:ext>
            </a:extLst>
          </p:cNvPr>
          <p:cNvSpPr>
            <a:spLocks noGrp="1"/>
          </p:cNvSpPr>
          <p:nvPr>
            <p:ph type="body" sz="quarter" idx="10"/>
          </p:nvPr>
        </p:nvSpPr>
        <p:spPr/>
        <p:txBody>
          <a:bodyPr/>
          <a:lstStyle/>
          <a:p>
            <a:r>
              <a:rPr lang="en-US" dirty="0"/>
              <a:t>Can get a bit hard to </a:t>
            </a:r>
            <a:r>
              <a:rPr lang="en-US" dirty="0">
                <a:solidFill>
                  <a:schemeClr val="accent1"/>
                </a:solidFill>
              </a:rPr>
              <a:t>maintain</a:t>
            </a:r>
          </a:p>
          <a:p>
            <a:endParaRPr lang="pl-PL" dirty="0"/>
          </a:p>
        </p:txBody>
      </p:sp>
      <p:sp>
        <p:nvSpPr>
          <p:cNvPr id="24" name="Title"/>
          <p:cNvSpPr>
            <a:spLocks noGrp="1"/>
          </p:cNvSpPr>
          <p:nvPr>
            <p:ph type="title"/>
          </p:nvPr>
        </p:nvSpPr>
        <p:spPr/>
        <p:txBody>
          <a:bodyPr/>
          <a:lstStyle/>
          <a:p>
            <a:r>
              <a:rPr lang="en-US" dirty="0"/>
              <a:t>Docker</a:t>
            </a:r>
          </a:p>
        </p:txBody>
      </p:sp>
      <p:pic>
        <p:nvPicPr>
          <p:cNvPr id="9" name="Picture 8">
            <a:extLst>
              <a:ext uri="{FF2B5EF4-FFF2-40B4-BE49-F238E27FC236}">
                <a16:creationId xmlns:a16="http://schemas.microsoft.com/office/drawing/2014/main" id="{F54DA7D4-2155-264A-93D2-209718665E28}"/>
              </a:ext>
            </a:extLst>
          </p:cNvPr>
          <p:cNvPicPr>
            <a:picLocks noChangeAspect="1"/>
          </p:cNvPicPr>
          <p:nvPr/>
        </p:nvPicPr>
        <p:blipFill>
          <a:blip r:embed="rId2"/>
          <a:stretch>
            <a:fillRect/>
          </a:stretch>
        </p:blipFill>
        <p:spPr>
          <a:xfrm>
            <a:off x="6425698" y="1620000"/>
            <a:ext cx="4178300" cy="1701800"/>
          </a:xfrm>
          <a:prstGeom prst="rect">
            <a:avLst/>
          </a:prstGeom>
        </p:spPr>
      </p:pic>
    </p:spTree>
    <p:extLst>
      <p:ext uri="{BB962C8B-B14F-4D97-AF65-F5344CB8AC3E}">
        <p14:creationId xmlns:p14="http://schemas.microsoft.com/office/powerpoint/2010/main" val="2608048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 Compose</a:t>
            </a:r>
          </a:p>
        </p:txBody>
      </p:sp>
      <p:pic>
        <p:nvPicPr>
          <p:cNvPr id="3" name="Picture 2">
            <a:extLst>
              <a:ext uri="{FF2B5EF4-FFF2-40B4-BE49-F238E27FC236}">
                <a16:creationId xmlns:a16="http://schemas.microsoft.com/office/drawing/2014/main" id="{C68A147E-FC2C-F749-B91F-B179D088B012}"/>
              </a:ext>
            </a:extLst>
          </p:cNvPr>
          <p:cNvPicPr>
            <a:picLocks noChangeAspect="1"/>
          </p:cNvPicPr>
          <p:nvPr/>
        </p:nvPicPr>
        <p:blipFill>
          <a:blip r:embed="rId2"/>
          <a:stretch>
            <a:fillRect/>
          </a:stretch>
        </p:blipFill>
        <p:spPr>
          <a:xfrm>
            <a:off x="7366637" y="504000"/>
            <a:ext cx="4230406" cy="5580185"/>
          </a:xfrm>
          <a:prstGeom prst="rect">
            <a:avLst/>
          </a:prstGeom>
        </p:spPr>
      </p:pic>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When you only care about </a:t>
            </a:r>
            <a:br>
              <a:rPr lang="en-US" sz="2400" dirty="0"/>
            </a:br>
            <a:r>
              <a:rPr lang="en-US" sz="2400" dirty="0">
                <a:solidFill>
                  <a:schemeClr val="accent1"/>
                </a:solidFill>
              </a:rPr>
              <a:t>one instance</a:t>
            </a:r>
            <a:r>
              <a:rPr lang="en-US" sz="2400" dirty="0"/>
              <a:t>* on one node </a:t>
            </a:r>
            <a:br>
              <a:rPr lang="en-US" sz="2400" dirty="0"/>
            </a:br>
            <a:r>
              <a:rPr lang="en-US" sz="2400" dirty="0"/>
              <a:t>then this is your solution</a:t>
            </a:r>
          </a:p>
          <a:p>
            <a:endParaRPr lang="en-US" sz="2400" dirty="0"/>
          </a:p>
          <a:p>
            <a:pPr algn="r"/>
            <a:r>
              <a:rPr lang="en-US" sz="1400" dirty="0"/>
              <a:t>*of your whole application – it can include many services</a:t>
            </a:r>
          </a:p>
        </p:txBody>
      </p:sp>
    </p:spTree>
    <p:extLst>
      <p:ext uri="{BB962C8B-B14F-4D97-AF65-F5344CB8AC3E}">
        <p14:creationId xmlns:p14="http://schemas.microsoft.com/office/powerpoint/2010/main" val="1321678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Container orchestration</a:t>
            </a:r>
          </a:p>
        </p:txBody>
      </p:sp>
      <p:sp>
        <p:nvSpPr>
          <p:cNvPr id="5" name="Text Placeholder">
            <a:extLst>
              <a:ext uri="{FF2B5EF4-FFF2-40B4-BE49-F238E27FC236}">
                <a16:creationId xmlns:a16="http://schemas.microsoft.com/office/drawing/2014/main" id="{6D7E3238-71BF-164A-AA4C-458836A293AD}"/>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K8S</a:t>
            </a:r>
          </a:p>
          <a:p>
            <a:pPr lvl="1"/>
            <a:r>
              <a:rPr lang="en-US" dirty="0"/>
              <a:t>Mesos/Marathon</a:t>
            </a:r>
          </a:p>
          <a:p>
            <a:pPr lvl="1"/>
            <a:r>
              <a:rPr lang="en-US" dirty="0"/>
              <a:t>Docker Swarm</a:t>
            </a:r>
          </a:p>
          <a:p>
            <a:pPr lvl="1"/>
            <a:endParaRPr lang="en-US" dirty="0"/>
          </a:p>
          <a:p>
            <a:pPr marL="0" lvl="1" indent="0">
              <a:buNone/>
            </a:pPr>
            <a:endParaRPr lang="en-US" dirty="0"/>
          </a:p>
        </p:txBody>
      </p:sp>
      <p:pic>
        <p:nvPicPr>
          <p:cNvPr id="4" name="Picture 3">
            <a:extLst>
              <a:ext uri="{FF2B5EF4-FFF2-40B4-BE49-F238E27FC236}">
                <a16:creationId xmlns:a16="http://schemas.microsoft.com/office/drawing/2014/main" id="{A4392D6C-6518-3B4A-B144-2CDB63592279}"/>
              </a:ext>
            </a:extLst>
          </p:cNvPr>
          <p:cNvPicPr>
            <a:picLocks noChangeAspect="1"/>
          </p:cNvPicPr>
          <p:nvPr/>
        </p:nvPicPr>
        <p:blipFill>
          <a:blip r:embed="rId2"/>
          <a:stretch>
            <a:fillRect/>
          </a:stretch>
        </p:blipFill>
        <p:spPr>
          <a:xfrm>
            <a:off x="6870700" y="764865"/>
            <a:ext cx="4503737" cy="4503737"/>
          </a:xfrm>
          <a:prstGeom prst="rect">
            <a:avLst/>
          </a:prstGeom>
        </p:spPr>
      </p:pic>
    </p:spTree>
    <p:extLst>
      <p:ext uri="{BB962C8B-B14F-4D97-AF65-F5344CB8AC3E}">
        <p14:creationId xmlns:p14="http://schemas.microsoft.com/office/powerpoint/2010/main" val="763334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331</TotalTime>
  <Words>610</Words>
  <Application>Microsoft Macintosh PowerPoint</Application>
  <PresentationFormat>Niestandardowy</PresentationFormat>
  <Paragraphs>110</Paragraphs>
  <Slides>18</Slides>
  <Notes>4</Notes>
  <HiddenSlides>0</HiddenSlides>
  <MMClips>1</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18</vt:i4>
      </vt:variant>
    </vt:vector>
  </HeadingPairs>
  <TitlesOfParts>
    <vt:vector size="28" baseType="lpstr">
      <vt:lpstr>Arial Unicode MS</vt:lpstr>
      <vt:lpstr>ヒラギノ角ゴ ProN W6</vt:lpstr>
      <vt:lpstr>Arial</vt:lpstr>
      <vt:lpstr>Calibri</vt:lpstr>
      <vt:lpstr>Courier New</vt:lpstr>
      <vt:lpstr>DINOT-Bold</vt:lpstr>
      <vt:lpstr>Symbol</vt:lpstr>
      <vt:lpstr>wingdings</vt:lpstr>
      <vt:lpstr>wingdings</vt:lpstr>
      <vt:lpstr>SAP Hybris 2018 16x9 black</vt:lpstr>
      <vt:lpstr>Devops Community Chapter 2 Czyli: jak przestałem klikać I pokochałem automatyzację</vt:lpstr>
      <vt:lpstr>Prezentacja programu PowerPoint</vt:lpstr>
      <vt:lpstr> </vt:lpstr>
      <vt:lpstr>Agenda</vt:lpstr>
      <vt:lpstr>In VM world</vt:lpstr>
      <vt:lpstr>Docker</vt:lpstr>
      <vt:lpstr>Docker Compose</vt:lpstr>
      <vt:lpstr>Container orchestration</vt:lpstr>
      <vt:lpstr>Smarter deployments in Kubernetes</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Blaszczyk, Jakub</cp:lastModifiedBy>
  <cp:revision>22</cp:revision>
  <dcterms:created xsi:type="dcterms:W3CDTF">2018-05-23T10:05:42Z</dcterms:created>
  <dcterms:modified xsi:type="dcterms:W3CDTF">2018-06-04T08:06:12Z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